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7" r:id="rId3"/>
    <p:sldId id="259" r:id="rId4"/>
    <p:sldId id="260" r:id="rId5"/>
    <p:sldId id="261" r:id="rId6"/>
    <p:sldId id="263" r:id="rId7"/>
    <p:sldId id="262" r:id="rId8"/>
    <p:sldId id="264" r:id="rId9"/>
    <p:sldId id="265" r:id="rId10"/>
    <p:sldId id="266" r:id="rId11"/>
    <p:sldId id="2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8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52380-C8BC-4AEA-B8DF-77D1A4FFDD99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D1033-5508-463D-AC32-DBCD87ABF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046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52380-C8BC-4AEA-B8DF-77D1A4FFDD99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D1033-5508-463D-AC32-DBCD87ABF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482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52380-C8BC-4AEA-B8DF-77D1A4FFDD99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D1033-5508-463D-AC32-DBCD87ABF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442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52380-C8BC-4AEA-B8DF-77D1A4FFDD99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D1033-5508-463D-AC32-DBCD87ABF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147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52380-C8BC-4AEA-B8DF-77D1A4FFDD99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D1033-5508-463D-AC32-DBCD87ABF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735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52380-C8BC-4AEA-B8DF-77D1A4FFDD99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D1033-5508-463D-AC32-DBCD87ABF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260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52380-C8BC-4AEA-B8DF-77D1A4FFDD99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D1033-5508-463D-AC32-DBCD87ABF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4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52380-C8BC-4AEA-B8DF-77D1A4FFDD99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D1033-5508-463D-AC32-DBCD87ABF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247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52380-C8BC-4AEA-B8DF-77D1A4FFDD99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D1033-5508-463D-AC32-DBCD87ABF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270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52380-C8BC-4AEA-B8DF-77D1A4FFDD99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D1033-5508-463D-AC32-DBCD87ABF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416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52380-C8BC-4AEA-B8DF-77D1A4FFDD99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D1033-5508-463D-AC32-DBCD87ABF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831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52380-C8BC-4AEA-B8DF-77D1A4FFDD99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D1033-5508-463D-AC32-DBCD87ABF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460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924" y="5622261"/>
            <a:ext cx="1235740" cy="12357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30107" y="1578634"/>
            <a:ext cx="793178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Interim Provost’s Report to Faculty Senate</a:t>
            </a:r>
          </a:p>
          <a:p>
            <a:pPr algn="ctr"/>
            <a:endParaRPr lang="en-US" sz="3200" dirty="0">
              <a:solidFill>
                <a:schemeClr val="accent6"/>
              </a:solidFill>
              <a:latin typeface="Orgon Slab Light" panose="02000503000000020004" pitchFamily="50" charset="0"/>
            </a:endParaRPr>
          </a:p>
          <a:p>
            <a:pPr algn="ctr"/>
            <a:r>
              <a:rPr lang="en-US" sz="3200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October 22, 2020</a:t>
            </a:r>
            <a:endParaRPr lang="en-US" sz="3200" dirty="0">
              <a:solidFill>
                <a:schemeClr val="accent6"/>
              </a:solidFill>
              <a:latin typeface="Orgon Slab Light" panose="0200050300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570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61957" y="1443806"/>
            <a:ext cx="6647974" cy="47397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COHORT	2020	2021	Abs </a:t>
            </a:r>
            <a:r>
              <a:rPr lang="en-US" b="1" u="sng" dirty="0" smtClean="0">
                <a:solidFill>
                  <a:schemeClr val="accent6"/>
                </a:solidFill>
                <a:latin typeface="Symbol" panose="05050102010706020507" pitchFamily="18" charset="2"/>
              </a:rPr>
              <a:t>D</a:t>
            </a:r>
            <a:r>
              <a:rPr lang="en-US" b="1" u="sng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	%</a:t>
            </a:r>
            <a:r>
              <a:rPr lang="en-US" b="1" u="sng" dirty="0">
                <a:solidFill>
                  <a:schemeClr val="accent6"/>
                </a:solidFill>
                <a:latin typeface="Symbol" panose="05050102010706020507" pitchFamily="18" charset="2"/>
              </a:rPr>
              <a:t> </a:t>
            </a:r>
            <a:r>
              <a:rPr lang="en-US" b="1" u="sng" dirty="0" smtClean="0">
                <a:solidFill>
                  <a:schemeClr val="accent6"/>
                </a:solidFill>
                <a:latin typeface="Symbol" panose="05050102010706020507" pitchFamily="18" charset="2"/>
              </a:rPr>
              <a:t>D</a:t>
            </a:r>
            <a:endParaRPr lang="en-US" sz="800" b="1" u="sng" dirty="0" smtClean="0">
              <a:solidFill>
                <a:schemeClr val="accent6"/>
              </a:solidFill>
              <a:latin typeface="Symbol" panose="05050102010706020507" pitchFamily="18" charset="2"/>
            </a:endParaRPr>
          </a:p>
          <a:p>
            <a:endParaRPr lang="en-US" sz="800" dirty="0">
              <a:solidFill>
                <a:schemeClr val="accent6"/>
              </a:solidFill>
              <a:latin typeface="Orgon Slab Light" panose="02000503000000020004" pitchFamily="50" charset="0"/>
            </a:endParaRPr>
          </a:p>
          <a:p>
            <a:r>
              <a:rPr lang="en-US" b="1" i="1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Freshmen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	</a:t>
            </a:r>
          </a:p>
          <a:p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Applications	2005	1869	-136	-6.8</a:t>
            </a:r>
          </a:p>
          <a:p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Admitted	1272	1301	29	2.3</a:t>
            </a:r>
            <a:endParaRPr lang="en-US" sz="800" dirty="0" smtClean="0">
              <a:solidFill>
                <a:schemeClr val="accent6"/>
              </a:solidFill>
              <a:latin typeface="Orgon Slab Light" panose="02000503000000020004" pitchFamily="50" charset="0"/>
            </a:endParaRPr>
          </a:p>
          <a:p>
            <a:endParaRPr lang="en-US" sz="800" dirty="0">
              <a:solidFill>
                <a:schemeClr val="accent6"/>
              </a:solidFill>
              <a:latin typeface="Orgon Slab Light" panose="02000503000000020004" pitchFamily="50" charset="0"/>
            </a:endParaRPr>
          </a:p>
          <a:p>
            <a:r>
              <a:rPr lang="en-US" b="1" i="1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Transfer</a:t>
            </a:r>
          </a:p>
          <a:p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Fall Apps	43	53	10	23.3		</a:t>
            </a:r>
          </a:p>
          <a:p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Fall Admits	5	36	31	620</a:t>
            </a:r>
            <a:endParaRPr lang="en-US" sz="800" dirty="0" smtClean="0">
              <a:solidFill>
                <a:schemeClr val="accent6"/>
              </a:solidFill>
              <a:latin typeface="Orgon Slab Light" panose="02000503000000020004" pitchFamily="50" charset="0"/>
            </a:endParaRPr>
          </a:p>
          <a:p>
            <a:endParaRPr lang="en-US" sz="800" dirty="0">
              <a:solidFill>
                <a:schemeClr val="accent6"/>
              </a:solidFill>
              <a:latin typeface="Orgon Slab Light" panose="02000503000000020004" pitchFamily="50" charset="0"/>
            </a:endParaRPr>
          </a:p>
          <a:p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Spring Apps	131	140	9	6.9</a:t>
            </a:r>
          </a:p>
          <a:p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Spring Admits	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21	77	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56	267</a:t>
            </a:r>
            <a:endParaRPr lang="en-US" sz="800" dirty="0" smtClean="0">
              <a:solidFill>
                <a:schemeClr val="accent6"/>
              </a:solidFill>
              <a:latin typeface="Orgon Slab Light" panose="02000503000000020004" pitchFamily="50" charset="0"/>
            </a:endParaRPr>
          </a:p>
          <a:p>
            <a:endParaRPr lang="en-US" sz="800" dirty="0">
              <a:solidFill>
                <a:schemeClr val="accent6"/>
              </a:solidFill>
              <a:latin typeface="Orgon Slab Light" panose="02000503000000020004" pitchFamily="50" charset="0"/>
            </a:endParaRPr>
          </a:p>
          <a:p>
            <a:r>
              <a:rPr lang="en-US" b="1" i="1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Master’s</a:t>
            </a:r>
          </a:p>
          <a:p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Fall Apps	40	42	2	5</a:t>
            </a:r>
          </a:p>
          <a:p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Fall Admits	9	18	9	100</a:t>
            </a:r>
            <a:endParaRPr lang="en-US" sz="800" dirty="0" smtClean="0">
              <a:solidFill>
                <a:schemeClr val="accent6"/>
              </a:solidFill>
              <a:latin typeface="Orgon Slab Light" panose="02000503000000020004" pitchFamily="50" charset="0"/>
            </a:endParaRPr>
          </a:p>
          <a:p>
            <a:endParaRPr lang="en-US" sz="800" dirty="0">
              <a:solidFill>
                <a:schemeClr val="accent6"/>
              </a:solidFill>
              <a:latin typeface="Orgon Slab Light" panose="02000503000000020004" pitchFamily="50" charset="0"/>
            </a:endParaRPr>
          </a:p>
          <a:p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Spring Apps	226	469	243	108</a:t>
            </a:r>
          </a:p>
          <a:p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Spring Admits	109	364	255	234</a:t>
            </a:r>
            <a:endParaRPr lang="en-US" dirty="0">
              <a:solidFill>
                <a:schemeClr val="accent6"/>
              </a:solidFill>
              <a:latin typeface="Orgon Slab Light" panose="02000503000000020004" pitchFamily="50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85280" y="789804"/>
            <a:ext cx="5772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Year-to-date status of applications and admissions</a:t>
            </a: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3441383" y="0"/>
            <a:ext cx="5309233" cy="6166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None/>
              <a:defRPr sz="3000" b="0" i="0" kern="1200" baseline="0">
                <a:solidFill>
                  <a:srgbClr val="509E2F"/>
                </a:solidFill>
                <a:latin typeface="Orgon Slab Medium"/>
                <a:ea typeface="+mn-ea"/>
                <a:cs typeface="Orgon Slab Medium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Update on Recruiting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924" y="5622261"/>
            <a:ext cx="1235740" cy="123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73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924" y="5622261"/>
            <a:ext cx="1235740" cy="123574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73" b="22641"/>
          <a:stretch/>
        </p:blipFill>
        <p:spPr>
          <a:xfrm>
            <a:off x="3810000" y="1193678"/>
            <a:ext cx="4572000" cy="5046453"/>
          </a:xfrm>
          <a:prstGeom prst="rect">
            <a:avLst/>
          </a:prstGeom>
        </p:spPr>
      </p:pic>
      <p:sp>
        <p:nvSpPr>
          <p:cNvPr id="5" name="Text Placeholder 2"/>
          <p:cNvSpPr txBox="1">
            <a:spLocks/>
          </p:cNvSpPr>
          <p:nvPr/>
        </p:nvSpPr>
        <p:spPr>
          <a:xfrm>
            <a:off x="3441383" y="276037"/>
            <a:ext cx="5309233" cy="6166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None/>
              <a:defRPr sz="3000" b="0" i="0" kern="1200" baseline="0">
                <a:solidFill>
                  <a:srgbClr val="509E2F"/>
                </a:solidFill>
                <a:latin typeface="Orgon Slab Medium"/>
                <a:ea typeface="+mn-ea"/>
                <a:cs typeface="Orgon Slab Medium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Questions?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706815" y="6240131"/>
            <a:ext cx="67518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W</a:t>
            </a:r>
            <a:r>
              <a:rPr lang="en-US" sz="800" dirty="0" err="1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oodkern</a:t>
            </a:r>
            <a:endParaRPr lang="en-US" sz="800" dirty="0">
              <a:solidFill>
                <a:schemeClr val="accent6"/>
              </a:solidFill>
              <a:latin typeface="Orgon Slab Light" panose="0200050300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393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 txBox="1">
            <a:spLocks/>
          </p:cNvSpPr>
          <p:nvPr/>
        </p:nvSpPr>
        <p:spPr>
          <a:xfrm>
            <a:off x="3441383" y="250301"/>
            <a:ext cx="5309233" cy="6166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None/>
              <a:defRPr sz="3000" b="0" i="0" kern="1200" baseline="0">
                <a:solidFill>
                  <a:srgbClr val="509E2F"/>
                </a:solidFill>
                <a:latin typeface="Orgon Slab Medium"/>
                <a:ea typeface="+mn-ea"/>
                <a:cs typeface="Orgon Slab Medium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09E2F"/>
                </a:solidFill>
                <a:effectLst/>
                <a:uLnTx/>
                <a:uFillTx/>
                <a:latin typeface="Orgon Slab Medium"/>
                <a:ea typeface="+mn-ea"/>
              </a:rPr>
              <a:t>Online Teaching Certification</a:t>
            </a:r>
          </a:p>
        </p:txBody>
      </p:sp>
      <p:sp>
        <p:nvSpPr>
          <p:cNvPr id="8" name="Text Placeholder 1"/>
          <p:cNvSpPr txBox="1">
            <a:spLocks/>
          </p:cNvSpPr>
          <p:nvPr/>
        </p:nvSpPr>
        <p:spPr>
          <a:xfrm>
            <a:off x="0" y="966679"/>
            <a:ext cx="12192000" cy="4428099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Lucida Grande"/>
              <a:buChar char="&gt;"/>
              <a:defRPr sz="2400" b="0" i="0" kern="1200" baseline="0">
                <a:solidFill>
                  <a:srgbClr val="509E2F"/>
                </a:solidFill>
                <a:latin typeface="Orgon Slab Light"/>
                <a:ea typeface="+mn-ea"/>
                <a:cs typeface="Orgon Slab Light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 baseline="0">
                <a:solidFill>
                  <a:srgbClr val="509E2F"/>
                </a:solidFill>
                <a:latin typeface="Orgon Slab Light"/>
                <a:ea typeface="+mn-ea"/>
                <a:cs typeface="Orgon Slab Light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SzPct val="100000"/>
              <a:buFont typeface="Lucida Grande"/>
              <a:buChar char="&gt;"/>
              <a:defRPr sz="1800" b="0" i="0" kern="1200" baseline="0">
                <a:solidFill>
                  <a:srgbClr val="509E2F"/>
                </a:solidFill>
                <a:latin typeface="Orgon Slab Light"/>
                <a:ea typeface="+mn-ea"/>
                <a:cs typeface="Orgon Slab Light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b="0" i="0" kern="1200" baseline="0">
                <a:solidFill>
                  <a:srgbClr val="509E2F"/>
                </a:solidFill>
                <a:latin typeface="Orgon Slab Light"/>
                <a:ea typeface="+mn-ea"/>
                <a:cs typeface="Orgon Slab Light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Lucida Grande"/>
              <a:buChar char="&gt;"/>
              <a:defRPr sz="1400" b="0" i="0" kern="1200" baseline="0">
                <a:solidFill>
                  <a:srgbClr val="509E2F"/>
                </a:solidFill>
                <a:latin typeface="Orgon Slab Light"/>
                <a:ea typeface="+mn-ea"/>
                <a:cs typeface="Orgon Slab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2000" dirty="0" smtClean="0"/>
              <a:t>UM System eLearning </a:t>
            </a:r>
            <a:r>
              <a:rPr lang="en-US" sz="2000" dirty="0"/>
              <a:t>Academic Council and the Online Faculty Advisory </a:t>
            </a:r>
            <a:r>
              <a:rPr lang="en-US" sz="2000" dirty="0" smtClean="0"/>
              <a:t>Committee developed a list of certification options to fulfill </a:t>
            </a:r>
            <a:r>
              <a:rPr lang="en-US" sz="2000" dirty="0"/>
              <a:t>the existing, UM System-wide requirement that instructors teaching online courses be certified to do so prior to teaching </a:t>
            </a:r>
            <a:r>
              <a:rPr lang="en-US" sz="2000" dirty="0" smtClean="0"/>
              <a:t>online.</a:t>
            </a:r>
          </a:p>
          <a:p>
            <a:pPr lvl="0"/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509E2F"/>
              </a:solidFill>
              <a:effectLst/>
              <a:uLnTx/>
              <a:uFillTx/>
              <a:latin typeface="Orgon Slab Light"/>
              <a:ea typeface="+mn-ea"/>
            </a:endParaRPr>
          </a:p>
          <a:p>
            <a:pPr lvl="0"/>
            <a:r>
              <a:rPr lang="en-US" sz="2000" dirty="0" smtClean="0"/>
              <a:t>Required for individuals teaching online courses, </a:t>
            </a:r>
            <a:r>
              <a:rPr lang="en-US" sz="2000" dirty="0"/>
              <a:t>including semester-based and self-paced, synchronous and asynchronous </a:t>
            </a:r>
            <a:r>
              <a:rPr lang="en-US" sz="2000" dirty="0" smtClean="0"/>
              <a:t>courses.</a:t>
            </a:r>
          </a:p>
          <a:p>
            <a:pPr lvl="0"/>
            <a:endParaRPr lang="en-US" sz="2000" dirty="0"/>
          </a:p>
          <a:p>
            <a:pPr lvl="0"/>
            <a:r>
              <a:rPr lang="en-US" sz="2000" dirty="0" smtClean="0"/>
              <a:t>S&amp;T faculty can satisfy the requirement by completing any of the following by September 20, 2021:</a:t>
            </a:r>
          </a:p>
          <a:p>
            <a:pPr lvl="1"/>
            <a:r>
              <a:rPr lang="en-US" sz="1600" dirty="0" smtClean="0"/>
              <a:t>~20hrs of effort over a 6-wk Online Teaching Certification Seminar by September 20, 2021, </a:t>
            </a:r>
            <a:r>
              <a:rPr lang="en-US" sz="1600" b="1" u="sng" dirty="0" smtClean="0"/>
              <a:t>OR</a:t>
            </a:r>
          </a:p>
          <a:p>
            <a:pPr lvl="1"/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09E2F"/>
                </a:solidFill>
                <a:effectLst/>
                <a:uLnTx/>
                <a:uFillTx/>
                <a:latin typeface="Orgon Slab Light"/>
                <a:ea typeface="+mn-ea"/>
              </a:rPr>
              <a:t>“Start Here 101: Online Course Design Basics”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509E2F"/>
                </a:solidFill>
                <a:effectLst/>
                <a:uLnTx/>
                <a:uFillTx/>
                <a:latin typeface="Orgon Slab Light"/>
                <a:ea typeface="+mn-ea"/>
              </a:rPr>
              <a:t> and “Start Here 102: Best Practices in Online Instruction”, </a:t>
            </a:r>
            <a:r>
              <a:rPr kumimoji="0" lang="en-US" sz="1600" b="1" i="0" u="sng" strike="noStrike" kern="1200" cap="none" spc="0" normalizeH="0" noProof="0" dirty="0" smtClean="0">
                <a:ln>
                  <a:noFill/>
                </a:ln>
                <a:solidFill>
                  <a:srgbClr val="509E2F"/>
                </a:solidFill>
                <a:effectLst/>
                <a:uLnTx/>
                <a:uFillTx/>
                <a:latin typeface="Orgon Slab Light"/>
                <a:ea typeface="+mn-ea"/>
              </a:rPr>
              <a:t>OR</a:t>
            </a:r>
          </a:p>
          <a:p>
            <a:pPr lvl="1"/>
            <a:r>
              <a:rPr lang="en-US" sz="1600" dirty="0"/>
              <a:t>A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509E2F"/>
                </a:solidFill>
                <a:effectLst/>
                <a:uLnTx/>
                <a:uFillTx/>
                <a:latin typeface="Orgon Slab Light"/>
                <a:ea typeface="+mn-ea"/>
              </a:rPr>
              <a:t> graduate degree or certification in online learning, educational &amp; instructional technology, or learning systems &amp; design, </a:t>
            </a:r>
            <a:r>
              <a:rPr kumimoji="0" lang="en-US" sz="1600" b="1" i="0" u="sng" strike="noStrike" kern="1200" cap="none" spc="0" normalizeH="0" noProof="0" dirty="0" smtClean="0">
                <a:ln>
                  <a:noFill/>
                </a:ln>
                <a:solidFill>
                  <a:srgbClr val="509E2F"/>
                </a:solidFill>
                <a:effectLst/>
                <a:uLnTx/>
                <a:uFillTx/>
                <a:latin typeface="Orgon Slab Light"/>
                <a:ea typeface="+mn-ea"/>
              </a:rPr>
              <a:t>OR</a:t>
            </a:r>
          </a:p>
          <a:p>
            <a:pPr lvl="1"/>
            <a:r>
              <a:rPr lang="en-US" sz="1600" dirty="0" smtClean="0"/>
              <a:t>C</a:t>
            </a:r>
            <a:r>
              <a:rPr lang="en-US" sz="1600" noProof="0" dirty="0" err="1" smtClean="0"/>
              <a:t>ertification</a:t>
            </a:r>
            <a:r>
              <a:rPr lang="en-US" sz="1600" noProof="0" dirty="0" smtClean="0"/>
              <a:t> through a national organization such as the Association of College and University Educators (ACUE), Quality </a:t>
            </a:r>
            <a:r>
              <a:rPr lang="en-US" sz="1600" noProof="0" dirty="0" smtClean="0"/>
              <a:t>Matters (QM), </a:t>
            </a:r>
            <a:r>
              <a:rPr lang="en-US" sz="1600" noProof="0" dirty="0" smtClean="0"/>
              <a:t>or Online Leaching </a:t>
            </a:r>
            <a:r>
              <a:rPr lang="en-US" sz="1600" noProof="0" dirty="0" smtClean="0"/>
              <a:t>Consortium (OLC), </a:t>
            </a:r>
            <a:r>
              <a:rPr lang="en-US" sz="1600" b="1" u="sng" noProof="0" dirty="0" smtClean="0"/>
              <a:t>OR</a:t>
            </a:r>
          </a:p>
          <a:p>
            <a:pPr lvl="1"/>
            <a:r>
              <a:rPr lang="en-US" sz="1600" noProof="0" dirty="0" smtClean="0"/>
              <a:t>Similar online training at another university, plus the UM System recertification program, </a:t>
            </a:r>
            <a:r>
              <a:rPr lang="en-US" sz="1600" b="1" u="sng" noProof="0" dirty="0" smtClean="0"/>
              <a:t>OR</a:t>
            </a:r>
          </a:p>
          <a:p>
            <a:pPr lvl="1"/>
            <a:r>
              <a:rPr lang="en-US" sz="1600" noProof="0" dirty="0" smtClean="0"/>
              <a:t>Have at least 5 years of online teaching experience, plus the UM System recertification program.</a:t>
            </a:r>
            <a:endParaRPr kumimoji="0" lang="en-US" sz="1600" b="0" i="0" u="none" strike="noStrike" kern="1200" cap="none" spc="0" normalizeH="0" noProof="0" dirty="0" smtClean="0">
              <a:ln>
                <a:noFill/>
              </a:ln>
              <a:solidFill>
                <a:srgbClr val="509E2F"/>
              </a:solidFill>
              <a:effectLst/>
              <a:uLnTx/>
              <a:uFillTx/>
              <a:latin typeface="Orgon Slab Light"/>
              <a:ea typeface="+mn-ea"/>
            </a:endParaRPr>
          </a:p>
          <a:p>
            <a:pPr marL="457200" lvl="1" indent="0">
              <a:buNone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509E2F"/>
              </a:solidFill>
              <a:effectLst/>
              <a:uLnTx/>
              <a:uFillTx/>
              <a:latin typeface="Orgon Slab Light"/>
              <a:ea typeface="+mn-ea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924" y="5622261"/>
            <a:ext cx="1235740" cy="123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79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10801" t="17896" r="10611"/>
          <a:stretch/>
        </p:blipFill>
        <p:spPr>
          <a:xfrm>
            <a:off x="705022" y="2379133"/>
            <a:ext cx="3487160" cy="364318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10943" t="17752" r="12604" b="1097"/>
          <a:stretch/>
        </p:blipFill>
        <p:spPr>
          <a:xfrm>
            <a:off x="4382911" y="2379133"/>
            <a:ext cx="3396366" cy="360507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83609" y="2489494"/>
            <a:ext cx="15039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-11.1</a:t>
            </a:r>
            <a:r>
              <a:rPr lang="en-US" sz="1400" dirty="0" smtClean="0"/>
              <a:t>% since 2015</a:t>
            </a:r>
          </a:p>
          <a:p>
            <a:r>
              <a:rPr lang="en-US" sz="1400" dirty="0" smtClean="0"/>
              <a:t>-12.1% since 2017</a:t>
            </a:r>
            <a:endParaRPr lang="en-US" sz="1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l="13072" t="18380" r="11911"/>
          <a:stretch/>
        </p:blipFill>
        <p:spPr>
          <a:xfrm>
            <a:off x="8022621" y="2414589"/>
            <a:ext cx="3326425" cy="361922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917063" y="2864726"/>
            <a:ext cx="15039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-</a:t>
            </a:r>
            <a:r>
              <a:rPr lang="en-US" sz="1400" dirty="0" smtClean="0"/>
              <a:t>34.5</a:t>
            </a:r>
            <a:r>
              <a:rPr lang="en-US" sz="1400" dirty="0" smtClean="0"/>
              <a:t>% since 2015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10196348" y="2757005"/>
            <a:ext cx="17765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No change since 2015</a:t>
            </a:r>
          </a:p>
          <a:p>
            <a:r>
              <a:rPr lang="en-US" sz="1400" dirty="0" smtClean="0"/>
              <a:t>-15.4% since 2018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531" y="3789787"/>
            <a:ext cx="1165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# of Students</a:t>
            </a:r>
            <a:endParaRPr lang="en-US" sz="1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794577" y="2071356"/>
            <a:ext cx="1308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Undergraduate</a:t>
            </a:r>
            <a:endParaRPr lang="en-US" sz="1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081094" y="2071355"/>
            <a:ext cx="7842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Masters</a:t>
            </a:r>
            <a:endParaRPr lang="en-US" sz="1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9477460" y="2077573"/>
            <a:ext cx="8201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Doctoral</a:t>
            </a:r>
            <a:endParaRPr lang="en-US" sz="1400" b="1" dirty="0"/>
          </a:p>
        </p:txBody>
      </p:sp>
      <p:sp>
        <p:nvSpPr>
          <p:cNvPr id="15" name="Rectangle 14"/>
          <p:cNvSpPr/>
          <p:nvPr/>
        </p:nvSpPr>
        <p:spPr>
          <a:xfrm>
            <a:off x="2324100" y="5715000"/>
            <a:ext cx="9439275" cy="3188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78669" y="5650837"/>
            <a:ext cx="18344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Year (4</a:t>
            </a:r>
            <a:r>
              <a:rPr lang="en-US" sz="1400" b="1" baseline="30000" dirty="0" smtClean="0"/>
              <a:t>th</a:t>
            </a:r>
            <a:r>
              <a:rPr lang="en-US" sz="1400" b="1" dirty="0" smtClean="0"/>
              <a:t> week census)</a:t>
            </a:r>
            <a:endParaRPr lang="en-US" sz="1400" b="1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924" y="5622261"/>
            <a:ext cx="1235740" cy="1235740"/>
          </a:xfrm>
          <a:prstGeom prst="rect">
            <a:avLst/>
          </a:prstGeom>
        </p:spPr>
      </p:pic>
      <p:sp>
        <p:nvSpPr>
          <p:cNvPr id="17" name="Text Placeholder 2"/>
          <p:cNvSpPr txBox="1">
            <a:spLocks/>
          </p:cNvSpPr>
          <p:nvPr/>
        </p:nvSpPr>
        <p:spPr>
          <a:xfrm>
            <a:off x="3441383" y="250301"/>
            <a:ext cx="5309233" cy="6166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None/>
              <a:defRPr sz="3000" b="0" i="0" kern="1200" baseline="0">
                <a:solidFill>
                  <a:srgbClr val="509E2F"/>
                </a:solidFill>
                <a:latin typeface="Orgon Slab Medium"/>
                <a:ea typeface="+mn-ea"/>
                <a:cs typeface="Orgon Slab Medium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Enrollment Trends</a:t>
            </a:r>
          </a:p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509E2F"/>
              </a:solidFill>
              <a:effectLst/>
              <a:uLnTx/>
              <a:uFillTx/>
              <a:latin typeface="Orgon Slab Medium"/>
              <a:ea typeface="+mn-e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132757" y="808648"/>
            <a:ext cx="18966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2015-2020</a:t>
            </a:r>
            <a:endParaRPr lang="en-US" sz="2800" dirty="0">
              <a:solidFill>
                <a:schemeClr val="accent6"/>
              </a:solidFill>
              <a:latin typeface="Orgon Slab Light" panose="0200050300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70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75772" y="1500998"/>
            <a:ext cx="523572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Program	2017	2020	Abs </a:t>
            </a:r>
            <a:r>
              <a:rPr lang="en-US" b="1" u="sng" dirty="0">
                <a:solidFill>
                  <a:schemeClr val="accent6"/>
                </a:solidFill>
                <a:latin typeface="Symbol" panose="05050102010706020507" pitchFamily="18" charset="2"/>
              </a:rPr>
              <a:t>D </a:t>
            </a:r>
            <a:r>
              <a:rPr lang="en-US" b="1" u="sng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	%</a:t>
            </a:r>
            <a:r>
              <a:rPr lang="en-US" b="1" u="sng" dirty="0">
                <a:solidFill>
                  <a:schemeClr val="accent6"/>
                </a:solidFill>
                <a:latin typeface="Symbol" panose="05050102010706020507" pitchFamily="18" charset="2"/>
              </a:rPr>
              <a:t> D</a:t>
            </a:r>
            <a:endParaRPr lang="en-US" dirty="0" smtClean="0">
              <a:solidFill>
                <a:schemeClr val="accent6"/>
              </a:solidFill>
              <a:latin typeface="Orgon Slab Light" panose="02000503000000020004" pitchFamily="50" charset="0"/>
            </a:endParaRPr>
          </a:p>
          <a:p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Aero </a:t>
            </a:r>
            <a:r>
              <a:rPr lang="en-US" dirty="0" err="1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	232	275	43	18.5</a:t>
            </a:r>
          </a:p>
          <a:p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Applied Math	72	94	22	30.6</a:t>
            </a:r>
          </a:p>
          <a:p>
            <a:r>
              <a:rPr lang="en-US" dirty="0" err="1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Env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 </a:t>
            </a:r>
            <a:r>
              <a:rPr lang="en-US" dirty="0" err="1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		68	82	14	20.6</a:t>
            </a:r>
          </a:p>
          <a:p>
            <a:r>
              <a:rPr lang="en-US" dirty="0" err="1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Inf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 </a:t>
            </a:r>
            <a:r>
              <a:rPr lang="en-US" dirty="0" err="1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Sci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 &amp; Tech	122	136	14	11.5</a:t>
            </a:r>
          </a:p>
          <a:p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History BA/BS	37	47	10	27.0</a:t>
            </a:r>
          </a:p>
          <a:p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Multidisc St 	32	39	7	21.9</a:t>
            </a:r>
          </a:p>
          <a:p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Tech </a:t>
            </a:r>
            <a:r>
              <a:rPr lang="en-US" dirty="0" err="1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Comm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	25	29	4	16</a:t>
            </a:r>
          </a:p>
          <a:p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Philosophy	2	5	3	150</a:t>
            </a:r>
          </a:p>
          <a:p>
            <a:endParaRPr lang="en-US" dirty="0">
              <a:solidFill>
                <a:schemeClr val="accent6"/>
              </a:solidFill>
              <a:latin typeface="Orgon Slab Light" panose="02000503000000020004" pitchFamily="50" charset="0"/>
            </a:endParaRPr>
          </a:p>
          <a:p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Chem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 BA/BS	83	84	1	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1.2</a:t>
            </a:r>
            <a:endParaRPr lang="en-US" dirty="0">
              <a:solidFill>
                <a:schemeClr val="accent6"/>
              </a:solidFill>
              <a:latin typeface="Orgon Slab Light" panose="02000503000000020004" pitchFamily="50" charset="0"/>
            </a:endParaRPr>
          </a:p>
          <a:p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Civil </a:t>
            </a:r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	359	356	-3	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-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0.8</a:t>
            </a:r>
          </a:p>
          <a:p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Elec </a:t>
            </a:r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	349	343	-6	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-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1.7</a:t>
            </a:r>
          </a:p>
          <a:p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Arch </a:t>
            </a:r>
            <a:r>
              <a:rPr lang="en-US" dirty="0" err="1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	125	118	-7	-5.6</a:t>
            </a:r>
          </a:p>
          <a:p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Bus &amp; </a:t>
            </a:r>
            <a:r>
              <a:rPr lang="en-US" dirty="0" err="1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Mgt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 Sys	118	109	-9	-7.6</a:t>
            </a:r>
          </a:p>
          <a:p>
            <a:r>
              <a:rPr lang="en-US" dirty="0" err="1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 </a:t>
            </a:r>
            <a:r>
              <a:rPr lang="en-US" dirty="0" err="1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Mgt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		208	194	-14	-6.7</a:t>
            </a: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3441383" y="0"/>
            <a:ext cx="5309233" cy="6166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None/>
              <a:defRPr sz="3000" b="0" i="0" kern="1200" baseline="0">
                <a:solidFill>
                  <a:srgbClr val="509E2F"/>
                </a:solidFill>
                <a:latin typeface="Orgon Slab Medium"/>
                <a:ea typeface="+mn-ea"/>
                <a:cs typeface="Orgon Slab Medium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Enrollment Trends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89762" y="677664"/>
            <a:ext cx="61634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Numbers of students enrolled in </a:t>
            </a:r>
            <a:r>
              <a:rPr lang="en-US" b="1" u="sng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undergraduate</a:t>
            </a:r>
            <a:r>
              <a:rPr lang="en-US" b="1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 major</a:t>
            </a:r>
          </a:p>
          <a:p>
            <a:pPr algn="ctr"/>
            <a:r>
              <a:rPr lang="en-US" b="1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(numbers include students who have a 2</a:t>
            </a:r>
            <a:r>
              <a:rPr lang="en-US" b="1" baseline="30000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nd</a:t>
            </a:r>
            <a:r>
              <a:rPr lang="en-US" b="1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 major)</a:t>
            </a:r>
            <a:endParaRPr lang="en-US" b="1" dirty="0">
              <a:solidFill>
                <a:schemeClr val="accent6"/>
              </a:solidFill>
              <a:latin typeface="Orgon Slab Light" panose="02000503000000020004" pitchFamily="50" charset="0"/>
            </a:endParaRPr>
          </a:p>
        </p:txBody>
      </p:sp>
      <p:sp>
        <p:nvSpPr>
          <p:cNvPr id="9" name="Left Brace 8"/>
          <p:cNvSpPr/>
          <p:nvPr/>
        </p:nvSpPr>
        <p:spPr>
          <a:xfrm>
            <a:off x="2889762" y="1837426"/>
            <a:ext cx="272195" cy="2156604"/>
          </a:xfrm>
          <a:prstGeom prst="leftBrac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Brace 9"/>
          <p:cNvSpPr/>
          <p:nvPr/>
        </p:nvSpPr>
        <p:spPr>
          <a:xfrm>
            <a:off x="2889762" y="4275820"/>
            <a:ext cx="272195" cy="1702292"/>
          </a:xfrm>
          <a:prstGeom prst="leftBrace">
            <a:avLst/>
          </a:prstGeom>
          <a:noFill/>
          <a:ln w="31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61094" y="2731062"/>
            <a:ext cx="2628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Growth (+8% or more)</a:t>
            </a:r>
            <a:endParaRPr lang="en-US" b="1" dirty="0">
              <a:solidFill>
                <a:schemeClr val="accent6"/>
              </a:solidFill>
              <a:latin typeface="Orgon Slab Light" panose="02000503000000020004" pitchFamily="50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5160" y="4942300"/>
            <a:ext cx="2524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Stable (-7.9 to +7.9%)</a:t>
            </a:r>
            <a:endParaRPr lang="en-US" b="1" dirty="0">
              <a:solidFill>
                <a:schemeClr val="accent6"/>
              </a:solidFill>
              <a:latin typeface="Orgon Slab Light" panose="02000503000000020004" pitchFamily="50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924" y="5622261"/>
            <a:ext cx="1235740" cy="123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46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01572" y="1699398"/>
            <a:ext cx="5304657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Program	2017	2020	Abs </a:t>
            </a:r>
            <a:r>
              <a:rPr lang="en-US" b="1" u="sng" dirty="0" smtClean="0">
                <a:solidFill>
                  <a:schemeClr val="accent6"/>
                </a:solidFill>
                <a:latin typeface="Symbol" panose="05050102010706020507" pitchFamily="18" charset="2"/>
              </a:rPr>
              <a:t>D</a:t>
            </a:r>
            <a:r>
              <a:rPr lang="en-US" b="1" u="sng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	%</a:t>
            </a:r>
            <a:r>
              <a:rPr lang="en-US" b="1" u="sng" dirty="0">
                <a:solidFill>
                  <a:schemeClr val="accent6"/>
                </a:solidFill>
                <a:latin typeface="Symbol" panose="05050102010706020507" pitchFamily="18" charset="2"/>
              </a:rPr>
              <a:t> D</a:t>
            </a:r>
            <a:endParaRPr lang="en-US" dirty="0" smtClean="0">
              <a:solidFill>
                <a:schemeClr val="accent6"/>
              </a:solidFill>
              <a:latin typeface="Orgon Slab Light" panose="02000503000000020004" pitchFamily="50" charset="0"/>
            </a:endParaRPr>
          </a:p>
          <a:p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English 		21	14	-7	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-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33.3</a:t>
            </a:r>
          </a:p>
          <a:p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Psych BA/BS	74	66	-8	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-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10.8</a:t>
            </a:r>
          </a:p>
          <a:p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Metal </a:t>
            </a:r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62	50	-12	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-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19.4</a:t>
            </a:r>
          </a:p>
          <a:p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Physics		99	80	-19	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-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19.2</a:t>
            </a:r>
          </a:p>
          <a:p>
            <a:r>
              <a:rPr lang="en-US" dirty="0" err="1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Geol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 </a:t>
            </a:r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	81	60	-21	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-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25.9</a:t>
            </a:r>
          </a:p>
          <a:p>
            <a:r>
              <a:rPr lang="en-US" dirty="0" err="1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Cer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 </a:t>
            </a:r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	109	87	-22	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-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20.2</a:t>
            </a:r>
          </a:p>
          <a:p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Comp </a:t>
            </a:r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259	232	-27	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-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10.4</a:t>
            </a:r>
          </a:p>
          <a:p>
            <a:r>
              <a:rPr lang="en-US" dirty="0" err="1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Biol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 BA/BS	256	226	-30	-11.7</a:t>
            </a:r>
          </a:p>
          <a:p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Chem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 </a:t>
            </a:r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331	299	-32	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-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9.7</a:t>
            </a:r>
          </a:p>
          <a:p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Econ BA/BS	72	39	-33	-45.8</a:t>
            </a:r>
          </a:p>
          <a:p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Nuclear </a:t>
            </a:r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92	58	-34	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-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40.0</a:t>
            </a:r>
          </a:p>
          <a:p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Geo &amp; </a:t>
            </a:r>
            <a:r>
              <a:rPr lang="en-US" dirty="0" err="1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Geophy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	80	41	-39	-48.8</a:t>
            </a:r>
          </a:p>
          <a:p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Mining </a:t>
            </a:r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92	49	-43	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-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46.7</a:t>
            </a:r>
          </a:p>
          <a:p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Comp </a:t>
            </a:r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Sci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684	620	-64	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-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9.4</a:t>
            </a:r>
          </a:p>
          <a:p>
            <a:r>
              <a:rPr lang="en-US" dirty="0" err="1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Mech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 </a:t>
            </a:r>
            <a:r>
              <a:rPr lang="en-US" dirty="0" err="1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	833	738	-95	-11.4</a:t>
            </a:r>
          </a:p>
          <a:p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Petrol </a:t>
            </a:r>
            <a:r>
              <a:rPr lang="en-US" dirty="0" err="1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	140	36	-104	-74.3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89762" y="789804"/>
            <a:ext cx="61634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Numbers of students enrolled in </a:t>
            </a:r>
            <a:r>
              <a:rPr lang="en-US" b="1" u="sng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undergraduate</a:t>
            </a:r>
            <a:r>
              <a:rPr lang="en-US" b="1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 major</a:t>
            </a:r>
          </a:p>
          <a:p>
            <a:pPr algn="ctr"/>
            <a:r>
              <a:rPr lang="en-US" b="1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(numbers include students who have a 2</a:t>
            </a:r>
            <a:r>
              <a:rPr lang="en-US" b="1" baseline="30000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nd</a:t>
            </a:r>
            <a:r>
              <a:rPr lang="en-US" b="1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 major)</a:t>
            </a:r>
            <a:endParaRPr lang="en-US" b="1" dirty="0">
              <a:solidFill>
                <a:schemeClr val="accent6"/>
              </a:solidFill>
              <a:latin typeface="Orgon Slab Light" panose="02000503000000020004" pitchFamily="50" charset="0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3441383" y="0"/>
            <a:ext cx="5309233" cy="6166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None/>
              <a:defRPr sz="3000" b="0" i="0" kern="1200" baseline="0">
                <a:solidFill>
                  <a:srgbClr val="509E2F"/>
                </a:solidFill>
                <a:latin typeface="Orgon Slab Medium"/>
                <a:ea typeface="+mn-ea"/>
                <a:cs typeface="Orgon Slab Medium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Enrollment Trends</a:t>
            </a:r>
          </a:p>
        </p:txBody>
      </p:sp>
      <p:sp>
        <p:nvSpPr>
          <p:cNvPr id="6" name="Left Brace 5"/>
          <p:cNvSpPr/>
          <p:nvPr/>
        </p:nvSpPr>
        <p:spPr>
          <a:xfrm>
            <a:off x="2889762" y="2027208"/>
            <a:ext cx="272195" cy="4364966"/>
          </a:xfrm>
          <a:prstGeom prst="leftBrac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65435" y="4025025"/>
            <a:ext cx="2224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Loss (-8% or more)</a:t>
            </a:r>
            <a:endParaRPr lang="en-US" b="1" dirty="0">
              <a:solidFill>
                <a:schemeClr val="accent6"/>
              </a:solidFill>
              <a:latin typeface="Orgon Slab Light" panose="02000503000000020004" pitchFamily="5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80102" y="2824696"/>
            <a:ext cx="2789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All combined, these majors have lost 15.6% of their enrollment since 2017.</a:t>
            </a:r>
            <a:endParaRPr lang="en-US" b="1" dirty="0">
              <a:solidFill>
                <a:schemeClr val="accent6"/>
              </a:solidFill>
              <a:latin typeface="Orgon Slab Light" panose="02000503000000020004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924" y="5622261"/>
            <a:ext cx="1235740" cy="123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32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75772" y="1500998"/>
            <a:ext cx="5363969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Program	2017	2020	Abs </a:t>
            </a:r>
            <a:r>
              <a:rPr lang="en-US" b="1" u="sng" dirty="0">
                <a:solidFill>
                  <a:schemeClr val="accent6"/>
                </a:solidFill>
                <a:latin typeface="Symbol" panose="05050102010706020507" pitchFamily="18" charset="2"/>
              </a:rPr>
              <a:t>D </a:t>
            </a:r>
            <a:r>
              <a:rPr lang="en-US" b="1" u="sng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	%</a:t>
            </a:r>
            <a:r>
              <a:rPr lang="en-US" b="1" u="sng" dirty="0">
                <a:solidFill>
                  <a:schemeClr val="accent6"/>
                </a:solidFill>
                <a:latin typeface="Symbol" panose="05050102010706020507" pitchFamily="18" charset="2"/>
              </a:rPr>
              <a:t> D</a:t>
            </a:r>
            <a:endParaRPr lang="en-US" dirty="0" smtClean="0">
              <a:solidFill>
                <a:schemeClr val="accent6"/>
              </a:solidFill>
              <a:latin typeface="Orgon Slab Light" panose="02000503000000020004" pitchFamily="50" charset="0"/>
            </a:endParaRPr>
          </a:p>
          <a:p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Systems </a:t>
            </a:r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47	61	14	29.8</a:t>
            </a:r>
          </a:p>
          <a:p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I/O Psych	28	41	13	46.4</a:t>
            </a:r>
          </a:p>
          <a:p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Tech </a:t>
            </a:r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Comm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7	18	11	157.1</a:t>
            </a:r>
          </a:p>
          <a:p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MBA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	45	50	5	11.1</a:t>
            </a:r>
          </a:p>
          <a:p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Nuclear </a:t>
            </a:r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9	14	5	55.5</a:t>
            </a:r>
          </a:p>
          <a:p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Aero </a:t>
            </a:r>
            <a:r>
              <a:rPr lang="en-US" dirty="0" err="1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	21	25	4	19.0</a:t>
            </a:r>
          </a:p>
          <a:p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Mining </a:t>
            </a:r>
            <a:r>
              <a:rPr lang="en-US" dirty="0" err="1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	5	7	2	40.0</a:t>
            </a:r>
          </a:p>
          <a:p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Metal </a:t>
            </a:r>
            <a:r>
              <a:rPr lang="en-US" dirty="0" err="1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	6	7	1	16.7</a:t>
            </a:r>
          </a:p>
          <a:p>
            <a:endParaRPr lang="en-US" dirty="0" smtClean="0">
              <a:solidFill>
                <a:schemeClr val="accent6"/>
              </a:solidFill>
              <a:latin typeface="Orgon Slab Light" panose="02000503000000020004" pitchFamily="50" charset="0"/>
            </a:endParaRPr>
          </a:p>
          <a:p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Explos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 </a:t>
            </a:r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30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31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1	3.3</a:t>
            </a:r>
            <a:endParaRPr lang="en-US" dirty="0">
              <a:solidFill>
                <a:schemeClr val="accent6"/>
              </a:solidFill>
              <a:latin typeface="Orgon Slab Light" panose="02000503000000020004" pitchFamily="50" charset="0"/>
            </a:endParaRPr>
          </a:p>
          <a:p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Biology		10	10	0	0</a:t>
            </a:r>
          </a:p>
          <a:p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Applied Math	10	10	0	0</a:t>
            </a:r>
          </a:p>
          <a:p>
            <a:r>
              <a:rPr lang="en-US" dirty="0" err="1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Cer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 </a:t>
            </a:r>
            <a:r>
              <a:rPr lang="en-US" dirty="0" err="1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		1	1	0	0</a:t>
            </a:r>
          </a:p>
          <a:p>
            <a:r>
              <a:rPr lang="en-US" dirty="0" err="1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Geotech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		22	22	0	0</a:t>
            </a: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3441383" y="0"/>
            <a:ext cx="5309233" cy="6166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None/>
              <a:defRPr sz="3000" b="0" i="0" kern="1200" baseline="0">
                <a:solidFill>
                  <a:srgbClr val="509E2F"/>
                </a:solidFill>
                <a:latin typeface="Orgon Slab Medium"/>
                <a:ea typeface="+mn-ea"/>
                <a:cs typeface="Orgon Slab Medium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Enrollment Trends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51857" y="677664"/>
            <a:ext cx="5839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Numbers of students enrolled in </a:t>
            </a:r>
            <a:r>
              <a:rPr lang="en-US" b="1" u="sng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Master’s programs</a:t>
            </a:r>
            <a:endParaRPr lang="en-US" b="1" dirty="0" smtClean="0">
              <a:solidFill>
                <a:schemeClr val="accent6"/>
              </a:solidFill>
              <a:latin typeface="Orgon Slab Light" panose="02000503000000020004" pitchFamily="50" charset="0"/>
            </a:endParaRPr>
          </a:p>
        </p:txBody>
      </p:sp>
      <p:sp>
        <p:nvSpPr>
          <p:cNvPr id="9" name="Left Brace 8"/>
          <p:cNvSpPr/>
          <p:nvPr/>
        </p:nvSpPr>
        <p:spPr>
          <a:xfrm>
            <a:off x="2889762" y="1837425"/>
            <a:ext cx="272195" cy="2156606"/>
          </a:xfrm>
          <a:prstGeom prst="leftBrac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Brace 9"/>
          <p:cNvSpPr/>
          <p:nvPr/>
        </p:nvSpPr>
        <p:spPr>
          <a:xfrm>
            <a:off x="2889762" y="4304581"/>
            <a:ext cx="272195" cy="1339972"/>
          </a:xfrm>
          <a:prstGeom prst="leftBrace">
            <a:avLst/>
          </a:prstGeom>
          <a:noFill/>
          <a:ln w="31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61094" y="2731062"/>
            <a:ext cx="2628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Growth (+8% or more)</a:t>
            </a:r>
            <a:endParaRPr lang="en-US" b="1" dirty="0">
              <a:solidFill>
                <a:schemeClr val="accent6"/>
              </a:solidFill>
              <a:latin typeface="Orgon Slab Light" panose="02000503000000020004" pitchFamily="50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8969" y="4784460"/>
            <a:ext cx="2524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Stable (-7.9 to +7.9%)</a:t>
            </a:r>
            <a:endParaRPr lang="en-US" b="1" dirty="0">
              <a:solidFill>
                <a:schemeClr val="accent6"/>
              </a:solidFill>
              <a:latin typeface="Orgon Slab Light" panose="02000503000000020004" pitchFamily="50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924" y="5622261"/>
            <a:ext cx="1235740" cy="123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63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61957" y="1443806"/>
            <a:ext cx="5304657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Program	2017	2020	Abs </a:t>
            </a:r>
            <a:r>
              <a:rPr lang="en-US" b="1" u="sng" dirty="0" smtClean="0">
                <a:solidFill>
                  <a:schemeClr val="accent6"/>
                </a:solidFill>
                <a:latin typeface="Symbol" panose="05050102010706020507" pitchFamily="18" charset="2"/>
              </a:rPr>
              <a:t>D</a:t>
            </a:r>
            <a:r>
              <a:rPr lang="en-US" b="1" u="sng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	%</a:t>
            </a:r>
            <a:r>
              <a:rPr lang="en-US" b="1" u="sng" dirty="0">
                <a:solidFill>
                  <a:schemeClr val="accent6"/>
                </a:solidFill>
                <a:latin typeface="Symbol" panose="05050102010706020507" pitchFamily="18" charset="2"/>
              </a:rPr>
              <a:t> D</a:t>
            </a:r>
            <a:endParaRPr lang="en-US" dirty="0" smtClean="0">
              <a:solidFill>
                <a:schemeClr val="accent6"/>
              </a:solidFill>
              <a:latin typeface="Orgon Slab Light" panose="02000503000000020004" pitchFamily="50" charset="0"/>
            </a:endParaRPr>
          </a:p>
          <a:p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Chemistry	2	1	-1	-50.0</a:t>
            </a:r>
          </a:p>
          <a:p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Manufact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 </a:t>
            </a:r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18	16	-2	-11.1</a:t>
            </a:r>
          </a:p>
          <a:p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Mat </a:t>
            </a:r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Sci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 </a:t>
            </a:r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6	4	-2	-33.3</a:t>
            </a:r>
          </a:p>
          <a:p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Physics		5	1	-4	-80</a:t>
            </a:r>
          </a:p>
          <a:p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Inf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 </a:t>
            </a:r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Sci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 &amp; Tech	46	39	-7	-15.2</a:t>
            </a:r>
          </a:p>
          <a:p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Civil </a:t>
            </a:r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	57	45	-12	-21.1</a:t>
            </a:r>
          </a:p>
          <a:p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Comp </a:t>
            </a:r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29	14	-15	-51.7</a:t>
            </a:r>
          </a:p>
          <a:p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Comp </a:t>
            </a:r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Sci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46	31	-15	-32.6</a:t>
            </a:r>
          </a:p>
          <a:p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Geo &amp; </a:t>
            </a:r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Geophy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32	15	-17	-53.1</a:t>
            </a:r>
          </a:p>
          <a:p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Mech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 </a:t>
            </a:r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60	43	-17	-28.3</a:t>
            </a:r>
          </a:p>
          <a:p>
            <a:r>
              <a:rPr lang="en-US" dirty="0" err="1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Chem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 </a:t>
            </a:r>
            <a:r>
              <a:rPr lang="en-US" dirty="0" err="1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	29	7	-22	-75.9</a:t>
            </a:r>
            <a:endParaRPr lang="en-US" dirty="0">
              <a:solidFill>
                <a:schemeClr val="accent6"/>
              </a:solidFill>
              <a:latin typeface="Orgon Slab Light" panose="02000503000000020004" pitchFamily="50" charset="0"/>
            </a:endParaRPr>
          </a:p>
          <a:p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Env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 </a:t>
            </a:r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	27	9	-22	-66.7</a:t>
            </a:r>
          </a:p>
          <a:p>
            <a:r>
              <a:rPr lang="en-US" dirty="0" err="1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Geol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 </a:t>
            </a:r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	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88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53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-35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-37.8</a:t>
            </a:r>
            <a:endParaRPr lang="en-US" dirty="0">
              <a:solidFill>
                <a:schemeClr val="accent6"/>
              </a:solidFill>
              <a:latin typeface="Orgon Slab Light" panose="02000503000000020004" pitchFamily="50" charset="0"/>
            </a:endParaRPr>
          </a:p>
          <a:p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Elec </a:t>
            </a:r>
            <a:r>
              <a:rPr lang="en-US" dirty="0" err="1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		81	41	-40	-49.4</a:t>
            </a:r>
          </a:p>
          <a:p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Petrol </a:t>
            </a:r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55	13	-42	-76.4</a:t>
            </a:r>
          </a:p>
          <a:p>
            <a:r>
              <a:rPr lang="en-US" dirty="0" err="1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 </a:t>
            </a:r>
            <a:r>
              <a:rPr lang="en-US" dirty="0" err="1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Mgt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		168	106	-62	-36.9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22879" y="789804"/>
            <a:ext cx="5897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Numbers of students enrolled in </a:t>
            </a:r>
            <a:r>
              <a:rPr lang="en-US" b="1" u="sng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Master’s programs</a:t>
            </a:r>
            <a:endParaRPr lang="en-US" b="1" dirty="0" smtClean="0">
              <a:solidFill>
                <a:schemeClr val="accent6"/>
              </a:solidFill>
              <a:latin typeface="Orgon Slab Light" panose="02000503000000020004" pitchFamily="50" charset="0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3441383" y="0"/>
            <a:ext cx="5309233" cy="6166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None/>
              <a:defRPr sz="3000" b="0" i="0" kern="1200" baseline="0">
                <a:solidFill>
                  <a:srgbClr val="509E2F"/>
                </a:solidFill>
                <a:latin typeface="Orgon Slab Medium"/>
                <a:ea typeface="+mn-ea"/>
                <a:cs typeface="Orgon Slab Medium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Enrollment Trends</a:t>
            </a:r>
          </a:p>
        </p:txBody>
      </p:sp>
      <p:sp>
        <p:nvSpPr>
          <p:cNvPr id="6" name="Left Brace 5"/>
          <p:cNvSpPr/>
          <p:nvPr/>
        </p:nvSpPr>
        <p:spPr>
          <a:xfrm>
            <a:off x="2975779" y="1777042"/>
            <a:ext cx="272195" cy="4373592"/>
          </a:xfrm>
          <a:prstGeom prst="leftBrac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51452" y="3779172"/>
            <a:ext cx="2224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Loss (-8% or more)</a:t>
            </a:r>
            <a:endParaRPr lang="en-US" b="1" dirty="0">
              <a:solidFill>
                <a:schemeClr val="accent6"/>
              </a:solidFill>
              <a:latin typeface="Orgon Slab Light" panose="02000503000000020004" pitchFamily="5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20135" y="2578843"/>
            <a:ext cx="2789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All combined, these programs have lost 41.5% of their enrollment since 2017.</a:t>
            </a:r>
            <a:endParaRPr lang="en-US" b="1" dirty="0">
              <a:solidFill>
                <a:schemeClr val="accent6"/>
              </a:solidFill>
              <a:latin typeface="Orgon Slab Light" panose="02000503000000020004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924" y="5622261"/>
            <a:ext cx="1235740" cy="123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44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75772" y="1500998"/>
            <a:ext cx="523572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Program	2017	2020	Abs </a:t>
            </a:r>
            <a:r>
              <a:rPr lang="en-US" b="1" u="sng" dirty="0">
                <a:solidFill>
                  <a:schemeClr val="accent6"/>
                </a:solidFill>
                <a:latin typeface="Symbol" panose="05050102010706020507" pitchFamily="18" charset="2"/>
              </a:rPr>
              <a:t>D </a:t>
            </a:r>
            <a:r>
              <a:rPr lang="en-US" b="1" u="sng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	%</a:t>
            </a:r>
            <a:r>
              <a:rPr lang="en-US" b="1" u="sng" dirty="0">
                <a:solidFill>
                  <a:schemeClr val="accent6"/>
                </a:solidFill>
                <a:latin typeface="Symbol" panose="05050102010706020507" pitchFamily="18" charset="2"/>
              </a:rPr>
              <a:t> D</a:t>
            </a:r>
            <a:endParaRPr lang="en-US" dirty="0" smtClean="0">
              <a:solidFill>
                <a:schemeClr val="accent6"/>
              </a:solidFill>
              <a:latin typeface="Orgon Slab Light" panose="02000503000000020004" pitchFamily="50" charset="0"/>
            </a:endParaRPr>
          </a:p>
          <a:p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Mat </a:t>
            </a:r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Sci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 </a:t>
            </a:r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25	35	10	40.0</a:t>
            </a:r>
          </a:p>
          <a:p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Civil </a:t>
            </a:r>
            <a:r>
              <a:rPr lang="en-US" dirty="0" err="1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		53	62	9	17.0</a:t>
            </a:r>
          </a:p>
          <a:p>
            <a:r>
              <a:rPr lang="en-US" dirty="0" err="1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Cer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 </a:t>
            </a:r>
            <a:r>
              <a:rPr lang="en-US" dirty="0" err="1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		11	14	3	27.3</a:t>
            </a:r>
          </a:p>
          <a:p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Metal </a:t>
            </a:r>
            <a:r>
              <a:rPr lang="en-US" dirty="0" err="1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	8	11	3	37.5</a:t>
            </a:r>
            <a:endParaRPr lang="en-US" dirty="0">
              <a:solidFill>
                <a:schemeClr val="accent6"/>
              </a:solidFill>
              <a:latin typeface="Orgon Slab Light" panose="02000503000000020004" pitchFamily="50" charset="0"/>
            </a:endParaRPr>
          </a:p>
          <a:p>
            <a:endParaRPr lang="en-US" dirty="0" smtClean="0">
              <a:solidFill>
                <a:schemeClr val="accent6"/>
              </a:solidFill>
              <a:latin typeface="Orgon Slab Light" panose="02000503000000020004" pitchFamily="50" charset="0"/>
            </a:endParaRPr>
          </a:p>
          <a:p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Math		29	28	-1	-3.4</a:t>
            </a:r>
          </a:p>
          <a:p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Physics		30	28	-2	-6.7</a:t>
            </a:r>
            <a:endParaRPr lang="en-US" dirty="0">
              <a:solidFill>
                <a:schemeClr val="accent6"/>
              </a:solidFill>
              <a:latin typeface="Orgon Slab Light" panose="02000503000000020004" pitchFamily="50" charset="0"/>
            </a:endParaRPr>
          </a:p>
          <a:p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Chemistry	45	43	-2	-4.4</a:t>
            </a:r>
          </a:p>
          <a:p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Elec </a:t>
            </a:r>
            <a:r>
              <a:rPr lang="en-US" dirty="0" err="1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		63	68	-5	-7.9</a:t>
            </a: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3441383" y="0"/>
            <a:ext cx="5309233" cy="6166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None/>
              <a:defRPr sz="3000" b="0" i="0" kern="1200" baseline="0">
                <a:solidFill>
                  <a:srgbClr val="509E2F"/>
                </a:solidFill>
                <a:latin typeface="Orgon Slab Medium"/>
                <a:ea typeface="+mn-ea"/>
                <a:cs typeface="Orgon Slab Medium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Enrollment Trends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2046" y="677664"/>
            <a:ext cx="5858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Numbers of students enrolled in </a:t>
            </a:r>
            <a:r>
              <a:rPr lang="en-US" b="1" u="sng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Doctoral programs</a:t>
            </a:r>
            <a:endParaRPr lang="en-US" b="1" dirty="0" smtClean="0">
              <a:solidFill>
                <a:schemeClr val="accent6"/>
              </a:solidFill>
              <a:latin typeface="Orgon Slab Light" panose="02000503000000020004" pitchFamily="50" charset="0"/>
            </a:endParaRPr>
          </a:p>
        </p:txBody>
      </p:sp>
      <p:sp>
        <p:nvSpPr>
          <p:cNvPr id="9" name="Left Brace 8"/>
          <p:cNvSpPr/>
          <p:nvPr/>
        </p:nvSpPr>
        <p:spPr>
          <a:xfrm>
            <a:off x="2889762" y="1837425"/>
            <a:ext cx="272195" cy="1052424"/>
          </a:xfrm>
          <a:prstGeom prst="leftBrac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Brace 9"/>
          <p:cNvSpPr/>
          <p:nvPr/>
        </p:nvSpPr>
        <p:spPr>
          <a:xfrm>
            <a:off x="2889762" y="3183147"/>
            <a:ext cx="272195" cy="1086928"/>
          </a:xfrm>
          <a:prstGeom prst="leftBrace">
            <a:avLst/>
          </a:prstGeom>
          <a:noFill/>
          <a:ln w="31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61094" y="2178971"/>
            <a:ext cx="2628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Growth (+8% or more)</a:t>
            </a:r>
            <a:endParaRPr lang="en-US" b="1" dirty="0">
              <a:solidFill>
                <a:schemeClr val="accent6"/>
              </a:solidFill>
              <a:latin typeface="Orgon Slab Light" panose="02000503000000020004" pitchFamily="50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5160" y="3541945"/>
            <a:ext cx="2524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Stable (-7.9 to +7.9%)</a:t>
            </a:r>
            <a:endParaRPr lang="en-US" b="1" dirty="0">
              <a:solidFill>
                <a:schemeClr val="accent6"/>
              </a:solidFill>
              <a:latin typeface="Orgon Slab Light" panose="02000503000000020004" pitchFamily="50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924" y="5622261"/>
            <a:ext cx="1235740" cy="123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05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61957" y="1443806"/>
            <a:ext cx="530465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Program	2017	2020	Abs </a:t>
            </a:r>
            <a:r>
              <a:rPr lang="en-US" b="1" u="sng" dirty="0" smtClean="0">
                <a:solidFill>
                  <a:schemeClr val="accent6"/>
                </a:solidFill>
                <a:latin typeface="Symbol" panose="05050102010706020507" pitchFamily="18" charset="2"/>
              </a:rPr>
              <a:t>D</a:t>
            </a:r>
            <a:r>
              <a:rPr lang="en-US" b="1" u="sng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	%</a:t>
            </a:r>
            <a:r>
              <a:rPr lang="en-US" b="1" u="sng" dirty="0">
                <a:solidFill>
                  <a:schemeClr val="accent6"/>
                </a:solidFill>
                <a:latin typeface="Symbol" panose="05050102010706020507" pitchFamily="18" charset="2"/>
              </a:rPr>
              <a:t> D</a:t>
            </a:r>
            <a:endParaRPr lang="en-US" dirty="0" smtClean="0">
              <a:solidFill>
                <a:schemeClr val="accent6"/>
              </a:solidFill>
              <a:latin typeface="Orgon Slab Light" panose="02000503000000020004" pitchFamily="50" charset="0"/>
            </a:endParaRPr>
          </a:p>
          <a:p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Comp </a:t>
            </a:r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17	15	-2	-11.8</a:t>
            </a:r>
          </a:p>
          <a:p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Geo &amp; </a:t>
            </a:r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Geophy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34	31	-3	-8.8</a:t>
            </a:r>
          </a:p>
          <a:p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Explos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 </a:t>
            </a:r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16	11	-5	-31.2</a:t>
            </a:r>
          </a:p>
          <a:p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Systems </a:t>
            </a:r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17	12	-5	-29.4</a:t>
            </a:r>
          </a:p>
          <a:p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 </a:t>
            </a:r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Mgt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 		21	14	-7	-33.3</a:t>
            </a:r>
          </a:p>
          <a:p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Geol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 </a:t>
            </a:r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	28	21	-7	-25.0</a:t>
            </a:r>
          </a:p>
          <a:p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Mining </a:t>
            </a:r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25	16	-9	-36.0</a:t>
            </a:r>
          </a:p>
          <a:p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Chem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 </a:t>
            </a:r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49	37	-12	-24.5</a:t>
            </a:r>
          </a:p>
          <a:p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Aero </a:t>
            </a:r>
            <a:r>
              <a:rPr lang="en-US" dirty="0" err="1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39	25	-14	-35.9</a:t>
            </a:r>
          </a:p>
          <a:p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Nuclear </a:t>
            </a:r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34	20	-14	-41.2</a:t>
            </a:r>
          </a:p>
          <a:p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Petrol </a:t>
            </a:r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34	20	-14	-41.2</a:t>
            </a:r>
          </a:p>
          <a:p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Comp </a:t>
            </a:r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Sci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50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27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-23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-46.0</a:t>
            </a:r>
          </a:p>
          <a:p>
            <a:r>
              <a:rPr lang="en-US" dirty="0" err="1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Mech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 </a:t>
            </a:r>
            <a:r>
              <a:rPr lang="en-US" dirty="0" err="1">
                <a:solidFill>
                  <a:schemeClr val="accent6"/>
                </a:solidFill>
                <a:latin typeface="Orgon Slab Light" panose="02000503000000020004" pitchFamily="50" charset="0"/>
              </a:rPr>
              <a:t>Eng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93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55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-38</a:t>
            </a:r>
            <a:r>
              <a:rPr lang="en-US" dirty="0">
                <a:solidFill>
                  <a:schemeClr val="accent6"/>
                </a:solidFill>
                <a:latin typeface="Orgon Slab Light" panose="02000503000000020004" pitchFamily="50" charset="0"/>
              </a:rPr>
              <a:t>	</a:t>
            </a:r>
            <a:r>
              <a:rPr lang="en-US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-40.9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2052" y="789804"/>
            <a:ext cx="5858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Numbers of students enrolled in </a:t>
            </a:r>
            <a:r>
              <a:rPr lang="en-US" b="1" u="sng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Doctoral programs</a:t>
            </a:r>
            <a:endParaRPr lang="en-US" b="1" dirty="0" smtClean="0">
              <a:solidFill>
                <a:schemeClr val="accent6"/>
              </a:solidFill>
              <a:latin typeface="Orgon Slab Light" panose="02000503000000020004" pitchFamily="50" charset="0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3441383" y="0"/>
            <a:ext cx="5309233" cy="6166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None/>
              <a:defRPr sz="3000" b="0" i="0" kern="1200" baseline="0">
                <a:solidFill>
                  <a:srgbClr val="509E2F"/>
                </a:solidFill>
                <a:latin typeface="Orgon Slab Medium"/>
                <a:ea typeface="+mn-ea"/>
                <a:cs typeface="Orgon Slab Medium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Enrollment Trends</a:t>
            </a:r>
          </a:p>
        </p:txBody>
      </p:sp>
      <p:sp>
        <p:nvSpPr>
          <p:cNvPr id="6" name="Left Brace 5"/>
          <p:cNvSpPr/>
          <p:nvPr/>
        </p:nvSpPr>
        <p:spPr>
          <a:xfrm>
            <a:off x="2975779" y="1777042"/>
            <a:ext cx="272195" cy="3519577"/>
          </a:xfrm>
          <a:prstGeom prst="leftBrac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51452" y="3352164"/>
            <a:ext cx="2224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Loss (-8% or more)</a:t>
            </a:r>
            <a:endParaRPr lang="en-US" b="1" dirty="0">
              <a:solidFill>
                <a:schemeClr val="accent6"/>
              </a:solidFill>
              <a:latin typeface="Orgon Slab Light" panose="02000503000000020004" pitchFamily="5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00965" y="2521167"/>
            <a:ext cx="2789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  <a:latin typeface="Orgon Slab Light" panose="02000503000000020004" pitchFamily="50" charset="0"/>
              </a:rPr>
              <a:t>All combined, these programs have lost 33.5% of their enrollment since 2017.</a:t>
            </a:r>
            <a:endParaRPr lang="en-US" b="1" dirty="0">
              <a:solidFill>
                <a:schemeClr val="accent6"/>
              </a:solidFill>
              <a:latin typeface="Orgon Slab Light" panose="02000503000000020004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924" y="5622261"/>
            <a:ext cx="1235740" cy="123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3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1249</TotalTime>
  <Words>1561</Words>
  <Application>Microsoft Office PowerPoint</Application>
  <PresentationFormat>Widescreen</PresentationFormat>
  <Paragraphs>165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Lucida Grande</vt:lpstr>
      <vt:lpstr>Orgon Slab Light</vt:lpstr>
      <vt:lpstr>Orgon Slab Medium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Missouri S&amp;T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Roberts, Stephen</dc:creator>
  <cp:lastModifiedBy>Roberts, Stephen</cp:lastModifiedBy>
  <cp:revision>80</cp:revision>
  <dcterms:created xsi:type="dcterms:W3CDTF">2020-10-21T19:20:03Z</dcterms:created>
  <dcterms:modified xsi:type="dcterms:W3CDTF">2020-10-22T16:17:13Z</dcterms:modified>
</cp:coreProperties>
</file>